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307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309" r:id="rId14"/>
    <p:sldId id="310" r:id="rId15"/>
    <p:sldId id="311" r:id="rId16"/>
    <p:sldId id="312" r:id="rId17"/>
    <p:sldId id="340" r:id="rId18"/>
    <p:sldId id="313" r:id="rId19"/>
    <p:sldId id="314" r:id="rId20"/>
    <p:sldId id="315" r:id="rId21"/>
    <p:sldId id="356" r:id="rId22"/>
    <p:sldId id="359" r:id="rId23"/>
    <p:sldId id="360" r:id="rId24"/>
    <p:sldId id="361" r:id="rId25"/>
    <p:sldId id="324" r:id="rId26"/>
    <p:sldId id="362" r:id="rId27"/>
    <p:sldId id="373" r:id="rId28"/>
    <p:sldId id="374" r:id="rId29"/>
    <p:sldId id="343" r:id="rId30"/>
    <p:sldId id="363" r:id="rId31"/>
    <p:sldId id="346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75" r:id="rId41"/>
    <p:sldId id="279" r:id="rId42"/>
    <p:sldId id="284" r:id="rId43"/>
    <p:sldId id="345" r:id="rId44"/>
    <p:sldId id="347" r:id="rId45"/>
    <p:sldId id="366" r:id="rId46"/>
    <p:sldId id="328" r:id="rId47"/>
    <p:sldId id="335" r:id="rId48"/>
    <p:sldId id="336" r:id="rId49"/>
    <p:sldId id="337" r:id="rId50"/>
    <p:sldId id="338" r:id="rId51"/>
    <p:sldId id="33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E48312"/>
    <a:srgbClr val="FBE6CE"/>
    <a:srgbClr val="00CC00"/>
    <a:srgbClr val="3333FF"/>
    <a:srgbClr val="FF0066"/>
    <a:srgbClr val="FFCCFF"/>
    <a:srgbClr val="CCD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22" autoAdjust="0"/>
  </p:normalViewPr>
  <p:slideViewPr>
    <p:cSldViewPr snapToGrid="0">
      <p:cViewPr varScale="1">
        <p:scale>
          <a:sx n="76" d="100"/>
          <a:sy n="76" d="100"/>
        </p:scale>
        <p:origin x="24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29AA2-9184-4FD8-85F6-F3AB8DE8AA23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BFFC-21AA-48E1-BBEA-3CD4665B2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0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in_limin/article/details/8104841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https://blog.csdn.net/lin_limin/article/details/81048411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3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BFFC-21AA-48E1-BBEA-3CD4665B2D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1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补充：</a:t>
            </a:r>
            <a:r>
              <a:rPr lang="en-US" altLang="zh-CN" dirty="0"/>
              <a:t>Mean-Shift</a:t>
            </a:r>
            <a:r>
              <a:rPr lang="zh-CN" altLang="en-US"/>
              <a:t>算法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59786"/>
            <a:ext cx="12188825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AA4AD1-2502-46F7-8217-3ED57B0BF13F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4" y="6399635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06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1145C5-6C86-4F3E-8859-C238D769D98E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E49EC9-DD13-454A-BEC9-CFD8877B7E7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2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4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7CEA40-8D19-4EE0-9C7C-9DB1439EA308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2C3DE-445A-4A22-8308-9ED99E09161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912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7C1D5C2-0FCF-4A27-B75D-1CED89CB7297}" type="datetime1">
              <a:rPr lang="en-US" altLang="en-US" smtClean="0"/>
              <a:t>11/23/2023</a:t>
            </a:fld>
            <a:endParaRPr lang="en-U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0FE1A20-854F-4752-8431-01006330E41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51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882" indent="-339717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091" indent="-333366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B77F1C-5E99-4DBB-9EB9-2B7924956584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87070" y="64597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228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5D733D-56CC-4FC2-9F29-FF7D7266FA73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BC3B0A-9A00-4550-ACAD-06E36F744573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95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1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6E768-6AD1-48CD-B15E-14B40548B181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5E233-F18C-4DC5-93D6-052FE4DA490C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384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1868DB-126F-418B-B37B-9749563D4D1D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CA789B-D082-4F85-A170-B06446C3BDF3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972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CC7801-8950-4AAC-9FA2-048F6855C9B1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527AC-74EB-4EE5-94EE-190C0152E5DA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490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AF6974-F6FC-4E98-9119-8CAA3284D707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1F828-2D39-48F5-B4EE-EC7CCB58113D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175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3" y="731520"/>
            <a:ext cx="6679191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0F60818-8A61-4823-B2CC-E9CA9F277943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637052"/>
                </a:solidFill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D47578-4A8C-4275-B392-43F1AAA4A0B6}" type="slidenum">
              <a:rPr lang="zh-TW" altLang="en-US" smtClean="0">
                <a:solidFill>
                  <a:srgbClr val="637052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6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400C4-02C7-4E02-8D31-91FF9F35A4E6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462DA-4C31-479E-96E8-20A498E018B2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977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0694125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772" y="856989"/>
            <a:ext cx="10694125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EE871A5-B3CB-4532-9D48-2A351FD184C4}" type="datetime1">
              <a:rPr lang="en-US" altLang="zh-TW" smtClean="0"/>
              <a:t>11/23/2023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C2C3DE-445A-4A22-8308-9ED99E09161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10" name="Straight Connector 9"/>
          <p:cNvCxnSpPr/>
          <p:nvPr/>
        </p:nvCxnSpPr>
        <p:spPr>
          <a:xfrm>
            <a:off x="783772" y="796832"/>
            <a:ext cx="106941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3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0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00" indent="-331780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091" indent="-333366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.png"/><Relationship Id="rId4" Type="http://schemas.openxmlformats.org/officeDocument/2006/relationships/image" Target="../media/image5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Gaussian Mixture Models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07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slides come from http://www.inf.ed.ac.uk/teaching/courses/asr/2020-21/asr05-hmm-algorithms.pdf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682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Exercise – maximum likelihood estimation (MLE)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the log likelihood of a set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/>
                  <a:t> training data points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being generated by a Gaussian with mean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By maximizing the log likelihood function with respect to show that the maximum likelihood estimate for the mean is indeed the sample mean: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87218" y="4923801"/>
                <a:ext cx="2287229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218" y="4923801"/>
                <a:ext cx="2287229" cy="1130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34780" y="1612484"/>
                <a:ext cx="7651903" cy="2115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80" y="1612484"/>
                <a:ext cx="7651903" cy="2115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3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multivariate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-dimensional vector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err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 err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 follows a multivariate Gaussian (or normal) distribution if it has a probability density function of the following form: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pdf is parameterized by the mean vector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 and 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1-dimensional Gaussian is a special case of this pdf</a:t>
                </a:r>
              </a:p>
              <a:p>
                <a:r>
                  <a:rPr lang="en-US" altLang="zh-CN" dirty="0"/>
                  <a:t>The argument to the exponential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referred to as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quadratic form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94599" y="1701929"/>
                <a:ext cx="5272469" cy="923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99" y="1701929"/>
                <a:ext cx="5272469" cy="923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0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Covariance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mean vector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dirty="0"/>
                  <a:t> is the expectation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/>
                  <a:t> is the expectation of the deviation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dirty="0"/>
                  <a:t> from the mean: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/>
                  <a:t> is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symmetric matrix: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sign of the covariance helps to determine the relationship between two components: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is large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large, then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will tend to be positive;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large, 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will tend to be negative.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99602" y="1377882"/>
                <a:ext cx="1262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02" y="1377882"/>
                <a:ext cx="1262460" cy="369332"/>
              </a:xfrm>
              <a:prstGeom prst="rect">
                <a:avLst/>
              </a:prstGeom>
              <a:blipFill>
                <a:blip r:embed="rId3"/>
                <a:stretch>
                  <a:fillRect l="-5314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28471" y="2489868"/>
                <a:ext cx="3204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71" y="2489868"/>
                <a:ext cx="3204723" cy="369332"/>
              </a:xfrm>
              <a:prstGeom prst="rect">
                <a:avLst/>
              </a:prstGeom>
              <a:blipFill>
                <a:blip r:embed="rId4"/>
                <a:stretch>
                  <a:fillRect l="-1901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52913" y="3579108"/>
                <a:ext cx="7755841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 err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13" y="3579108"/>
                <a:ext cx="7755841" cy="4255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7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Spherical Gaussian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:r>
                  <a:rPr lang="en-US" altLang="zh-CN" dirty="0"/>
                  <a:t>NB: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(−1≤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7" y="955400"/>
            <a:ext cx="4560352" cy="34059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9" y="95540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Diagonal Covariance Gaussian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:r>
                  <a:rPr lang="en-US" altLang="zh-CN" dirty="0"/>
                  <a:t>NB: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(−1≤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7" y="955400"/>
            <a:ext cx="4560352" cy="34059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9" y="95540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6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covariance Gaussian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:r>
                  <a:rPr lang="en-US" altLang="zh-CN" dirty="0"/>
                  <a:t>NB: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(−1≤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7" y="955400"/>
            <a:ext cx="4560352" cy="34059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9" y="95540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1408228" cy="6800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Parameter estimation of a multivariate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 is possible to show that the mean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</m:oMath>
                </a14:m>
                <a:r>
                  <a:rPr lang="en-US" altLang="zh-CN" dirty="0"/>
                  <a:t> and covariance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US" altLang="zh-CN" dirty="0"/>
                  <a:t> that maximize the likelihood of the training data are given by: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NB: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/>
                  <a:t> denotes either the number of samples or vector transpose depending on context.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330485" y="1740016"/>
                <a:ext cx="3531030" cy="2076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85" y="1740016"/>
                <a:ext cx="3531030" cy="2076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7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12F56-B040-4DBC-98EC-4F9EC3CF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4A85D-F219-4C19-8DB7-27FFB9AD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E54D5A-08AF-42C2-9183-465971B9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1D73AD-D5BB-44A0-8CF0-DB4A5643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33" y="1123367"/>
            <a:ext cx="6454966" cy="51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fit to a Gaussian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7A833A-D801-4AFD-A992-0CBBF06C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10B305-AF34-49E5-A7D4-8A169EB3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33" y="1149348"/>
            <a:ext cx="6157158" cy="5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2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 clusters (example 1)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70" y="857236"/>
            <a:ext cx="6840528" cy="5108907"/>
          </a:xfr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42787" y="6026543"/>
                <a:ext cx="7413953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6026543"/>
                <a:ext cx="7413953" cy="653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3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Univariate and multivariate Gaussians</a:t>
            </a:r>
          </a:p>
          <a:p>
            <a:r>
              <a:rPr lang="en-US" altLang="zh-CN" dirty="0"/>
              <a:t>Gaussian mixture models</a:t>
            </a:r>
          </a:p>
          <a:p>
            <a:r>
              <a:rPr lang="en-US" altLang="zh-CN" dirty="0"/>
              <a:t>GMM estimation with the EM algorithm</a:t>
            </a:r>
          </a:p>
          <a:p>
            <a:r>
              <a:rPr lang="en-US" altLang="zh-CN" dirty="0"/>
              <a:t>Using GMMs with HMMs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37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 fit by a Gaussian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42787" y="6026543"/>
                <a:ext cx="6512039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6026543"/>
                <a:ext cx="6512039" cy="653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70" y="857235"/>
            <a:ext cx="6840528" cy="51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1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26" y="1600201"/>
            <a:ext cx="5257800" cy="45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371600"/>
            <a:ext cx="6129944" cy="4597458"/>
          </a:xfrm>
        </p:spPr>
      </p:pic>
    </p:spTree>
    <p:extLst>
      <p:ext uri="{BB962C8B-B14F-4D97-AF65-F5344CB8AC3E}">
        <p14:creationId xmlns:p14="http://schemas.microsoft.com/office/powerpoint/2010/main" val="55128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28" y="1579019"/>
            <a:ext cx="6933333" cy="4000000"/>
          </a:xfrm>
        </p:spPr>
      </p:pic>
    </p:spTree>
    <p:extLst>
      <p:ext uri="{BB962C8B-B14F-4D97-AF65-F5344CB8AC3E}">
        <p14:creationId xmlns:p14="http://schemas.microsoft.com/office/powerpoint/2010/main" val="282067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824911"/>
            <a:ext cx="6933333" cy="40000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8" y="2878782"/>
            <a:ext cx="69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/>
                  <a:t>A more  flexible form of density estimation is made up of a linear combination of component densities:</a:t>
                </a:r>
              </a:p>
              <a:p>
                <a:pPr algn="ctr"/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r>
                  <a:rPr lang="en-US" altLang="zh-CN" dirty="0"/>
                  <a:t>This is called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mixture model</a:t>
                </a:r>
                <a:r>
                  <a:rPr lang="en-US" altLang="zh-CN" dirty="0"/>
                  <a:t> or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mixture density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component densities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: mixing parameters</a:t>
                </a:r>
              </a:p>
              <a:p>
                <a:r>
                  <a:rPr lang="en-US" altLang="zh-CN" dirty="0"/>
                  <a:t>In this case an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-component Gaussian mixture model is an appropriate density function: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Given enough components, this family of functions can model any distribution.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26587" y="1553417"/>
                <a:ext cx="675909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87" y="1553417"/>
                <a:ext cx="6759094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线形标注 2(无边框) 16">
            <a:extLst>
              <a:ext uri="{FF2B5EF4-FFF2-40B4-BE49-F238E27FC236}">
                <a16:creationId xmlns:a16="http://schemas.microsoft.com/office/drawing/2014/main" id="{6B5D8A72-5EE6-48A0-AA25-436F3DEFFA1C}"/>
              </a:ext>
            </a:extLst>
          </p:cNvPr>
          <p:cNvSpPr/>
          <p:nvPr/>
        </p:nvSpPr>
        <p:spPr>
          <a:xfrm>
            <a:off x="8832909" y="3012548"/>
            <a:ext cx="2834520" cy="375557"/>
          </a:xfrm>
          <a:prstGeom prst="callout2">
            <a:avLst>
              <a:gd name="adj1" fmla="val 46194"/>
              <a:gd name="adj2" fmla="val -1999"/>
              <a:gd name="adj3" fmla="val 41274"/>
              <a:gd name="adj4" fmla="val -16503"/>
              <a:gd name="adj5" fmla="val -167329"/>
              <a:gd name="adj6" fmla="val -703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Mixture coefficient</a:t>
            </a:r>
          </a:p>
        </p:txBody>
      </p:sp>
      <p:sp>
        <p:nvSpPr>
          <p:cNvPr id="9" name="圆角矩形 15">
            <a:extLst>
              <a:ext uri="{FF2B5EF4-FFF2-40B4-BE49-F238E27FC236}">
                <a16:creationId xmlns:a16="http://schemas.microsoft.com/office/drawing/2014/main" id="{D3F5DCE8-6B73-4EAD-9DD5-ACF72899F68E}"/>
              </a:ext>
            </a:extLst>
          </p:cNvPr>
          <p:cNvSpPr/>
          <p:nvPr/>
        </p:nvSpPr>
        <p:spPr>
          <a:xfrm>
            <a:off x="6566124" y="1861290"/>
            <a:ext cx="402651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60713E-6709-4F32-9B21-3B8A05B964F6}"/>
                  </a:ext>
                </a:extLst>
              </p:cNvPr>
              <p:cNvSpPr txBox="1"/>
              <p:nvPr/>
            </p:nvSpPr>
            <p:spPr>
              <a:xfrm>
                <a:off x="3033577" y="4886273"/>
                <a:ext cx="588109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60713E-6709-4F32-9B21-3B8A05B96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77" y="4886273"/>
                <a:ext cx="5881097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5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E77A5B-6769-4EE1-847B-CA9398459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process of generating a sample</a:t>
                </a:r>
              </a:p>
              <a:p>
                <a:pPr lvl="1"/>
                <a:r>
                  <a:rPr lang="en-US" altLang="zh-CN" dirty="0"/>
                  <a:t>Select 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mixture component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Sampling using pdf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of 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mixture component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dirty="0"/>
                  <a:t> 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can be easily computed</a:t>
                </a:r>
              </a:p>
              <a:p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are unknown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E77A5B-6769-4EE1-847B-CA9398459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DD5DB423-F960-4278-97DE-AF3B8FBA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053802-699E-4EDB-AA40-FD8D894D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5FEAC8-8768-4E6C-A1AD-D01CA2C2DDA0}"/>
                  </a:ext>
                </a:extLst>
              </p:cNvPr>
              <p:cNvSpPr txBox="1"/>
              <p:nvPr/>
            </p:nvSpPr>
            <p:spPr>
              <a:xfrm>
                <a:off x="3025187" y="3489137"/>
                <a:ext cx="590450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5FEAC8-8768-4E6C-A1AD-D01CA2C2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187" y="3489137"/>
                <a:ext cx="5904500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39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basic idea: if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were known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two easy-to-solve separate ML problems</a:t>
                </a:r>
              </a:p>
              <a:p>
                <a:r>
                  <a:rPr lang="en-US" altLang="zh-CN" dirty="0"/>
                  <a:t>EM iterates over</a:t>
                </a:r>
              </a:p>
              <a:p>
                <a:pPr lvl="1"/>
                <a:r>
                  <a:rPr lang="en-US" altLang="zh-CN" b="1" dirty="0"/>
                  <a:t>E-step</a:t>
                </a:r>
                <a:r>
                  <a:rPr lang="en-US" altLang="zh-CN" dirty="0"/>
                  <a:t>: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fill in missing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according to what is most likely given the current model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M-step</a:t>
                </a:r>
                <a:r>
                  <a:rPr lang="en-US" altLang="zh-CN" dirty="0"/>
                  <a:t>: run ML for completed data, which gives new model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27</a:t>
            </a:fld>
            <a:endParaRPr 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D2391DF-FD94-45C7-BB9E-802476A19FB0}"/>
              </a:ext>
            </a:extLst>
          </p:cNvPr>
          <p:cNvSpPr/>
          <p:nvPr/>
        </p:nvSpPr>
        <p:spPr>
          <a:xfrm>
            <a:off x="2018277" y="4156370"/>
            <a:ext cx="8492639" cy="2258291"/>
          </a:xfrm>
          <a:prstGeom prst="roundRect">
            <a:avLst>
              <a:gd name="adj" fmla="val 11557"/>
            </a:avLst>
          </a:prstGeom>
          <a:solidFill>
            <a:srgbClr val="FBE6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C0BD6AE-E3FC-4F63-B71B-9AB5042D72EC}"/>
                  </a:ext>
                </a:extLst>
              </p:cNvPr>
              <p:cNvSpPr txBox="1"/>
              <p:nvPr/>
            </p:nvSpPr>
            <p:spPr>
              <a:xfrm>
                <a:off x="2271773" y="4387641"/>
                <a:ext cx="7985646" cy="179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 Algorithm: Iterate</a:t>
                </a: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 E-step: Compute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 M-step: Compute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C0BD6AE-E3FC-4F63-B71B-9AB5042D7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773" y="4387641"/>
                <a:ext cx="7985646" cy="1795748"/>
              </a:xfrm>
              <a:prstGeom prst="rect">
                <a:avLst/>
              </a:prstGeom>
              <a:blipFill>
                <a:blip r:embed="rId4"/>
                <a:stretch>
                  <a:fillRect l="-76" t="-4762"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46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E77A5B-6769-4EE1-847B-CA9398459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Suppose samples in the training set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sampled in the aforementioned process.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mixture component 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Based on Bayes theorem,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E77A5B-6769-4EE1-847B-CA9398459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9">
            <a:extLst>
              <a:ext uri="{FF2B5EF4-FFF2-40B4-BE49-F238E27FC236}">
                <a16:creationId xmlns:a16="http://schemas.microsoft.com/office/drawing/2014/main" id="{6602E38D-F793-400E-B7C3-B2F4E58039C8}"/>
              </a:ext>
            </a:extLst>
          </p:cNvPr>
          <p:cNvSpPr/>
          <p:nvPr/>
        </p:nvSpPr>
        <p:spPr>
          <a:xfrm>
            <a:off x="2717362" y="3324548"/>
            <a:ext cx="2151066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5DB423-F960-4278-97DE-AF3B8FBA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053802-699E-4EDB-AA40-FD8D894D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344A23-4E31-4F00-8012-5F7D6C2BFF7E}"/>
                  </a:ext>
                </a:extLst>
              </p:cNvPr>
              <p:cNvSpPr txBox="1"/>
              <p:nvPr/>
            </p:nvSpPr>
            <p:spPr>
              <a:xfrm>
                <a:off x="2717362" y="3163993"/>
                <a:ext cx="6061468" cy="1705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344A23-4E31-4F00-8012-5F7D6C2BF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62" y="3163993"/>
                <a:ext cx="6061468" cy="1705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线形标注 2(无边框) 10">
                <a:extLst>
                  <a:ext uri="{FF2B5EF4-FFF2-40B4-BE49-F238E27FC236}">
                    <a16:creationId xmlns:a16="http://schemas.microsoft.com/office/drawing/2014/main" id="{CFD47411-23FC-4D76-80CF-EE56920EAEEC}"/>
                  </a:ext>
                </a:extLst>
              </p:cNvPr>
              <p:cNvSpPr/>
              <p:nvPr/>
            </p:nvSpPr>
            <p:spPr>
              <a:xfrm>
                <a:off x="1233068" y="450925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224872"/>
                  <a:gd name="adj6" fmla="val 4277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posterior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generated by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err="1">
                    <a:solidFill>
                      <a:schemeClr val="tx1"/>
                    </a:solidFill>
                  </a:rPr>
                  <a:t>-th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component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线形标注 2(无边框) 10">
                <a:extLst>
                  <a:ext uri="{FF2B5EF4-FFF2-40B4-BE49-F238E27FC236}">
                    <a16:creationId xmlns:a16="http://schemas.microsoft.com/office/drawing/2014/main" id="{CFD47411-23FC-4D76-80CF-EE56920E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68" y="450925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224872"/>
                  <a:gd name="adj6" fmla="val 42778"/>
                </a:avLst>
              </a:prstGeom>
              <a:blipFill>
                <a:blip r:embed="rId4"/>
                <a:stretch>
                  <a:fillRect l="-108333" r="-212500" b="-10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73C258-CC9E-44A0-9B3B-9CE4E14F14B8}"/>
                  </a:ext>
                </a:extLst>
              </p:cNvPr>
              <p:cNvSpPr txBox="1"/>
              <p:nvPr/>
            </p:nvSpPr>
            <p:spPr>
              <a:xfrm>
                <a:off x="1922455" y="3324548"/>
                <a:ext cx="4062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73C258-CC9E-44A0-9B3B-9CE4E14F1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55" y="3324548"/>
                <a:ext cx="406201" cy="399084"/>
              </a:xfrm>
              <a:prstGeom prst="rect">
                <a:avLst/>
              </a:prstGeom>
              <a:blipFill>
                <a:blip r:embed="rId5"/>
                <a:stretch>
                  <a:fillRect l="-16418" r="-4478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3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7571803" y="3541198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dirty="0"/>
                  <a:t> 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can be easily computed</a:t>
                </a:r>
              </a:p>
              <a:p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are unknown</a:t>
                </a:r>
              </a:p>
              <a:p>
                <a:r>
                  <a:rPr lang="en-US" altLang="zh-CN" dirty="0"/>
                  <a:t>Complete data: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22913" y="5119434"/>
                <a:ext cx="5868488" cy="899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How to determine parameters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in GMM?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13" y="5119434"/>
                <a:ext cx="5868488" cy="899029"/>
              </a:xfrm>
              <a:prstGeom prst="rect">
                <a:avLst/>
              </a:prstGeom>
              <a:blipFill>
                <a:blip r:embed="rId4"/>
                <a:stretch>
                  <a:fillRect l="-519" t="-11565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D32BE3-27ED-4182-A639-5FACD026246C}"/>
                  </a:ext>
                </a:extLst>
              </p:cNvPr>
              <p:cNvSpPr txBox="1"/>
              <p:nvPr/>
            </p:nvSpPr>
            <p:spPr>
              <a:xfrm>
                <a:off x="3025187" y="939288"/>
                <a:ext cx="590450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D32BE3-27ED-4182-A639-5FACD0262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187" y="939288"/>
                <a:ext cx="5904500" cy="1038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5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Univariate and multivariate Gaussians</a:t>
            </a:r>
          </a:p>
          <a:p>
            <a:r>
              <a:rPr lang="en-US" altLang="zh-CN" dirty="0"/>
              <a:t>Gaussian mixture models</a:t>
            </a:r>
          </a:p>
          <a:p>
            <a:r>
              <a:rPr lang="en-US" altLang="zh-CN" dirty="0"/>
              <a:t>GMM estimation with the EM algorithm</a:t>
            </a:r>
          </a:p>
          <a:p>
            <a:r>
              <a:rPr lang="en-US" altLang="zh-CN" dirty="0"/>
              <a:t>Using GMMs with HMMs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9922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E-step: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M-step: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46961" y="1524001"/>
                <a:ext cx="7788414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61" y="1524001"/>
                <a:ext cx="7788414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712270" y="4484624"/>
                <a:ext cx="6837128" cy="108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70" y="4484624"/>
                <a:ext cx="6837128" cy="108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396891" y="2133600"/>
                <a:ext cx="3035831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91" y="2133600"/>
                <a:ext cx="3035831" cy="1260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673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3772" y="856989"/>
                <a:ext cx="10694125" cy="582064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there are two constraints: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; 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/>
                  <a:t>Optimization problems with equality and inequality constraints</a:t>
                </a:r>
              </a:p>
              <a:p>
                <a:pPr lvl="1"/>
                <a:r>
                  <a:rPr lang="en-US" altLang="zh-CN" dirty="0"/>
                  <a:t>KKT (</a:t>
                </a:r>
                <a:r>
                  <a:rPr lang="en-US" altLang="zh-CN" dirty="0" err="1"/>
                  <a:t>Karush</a:t>
                </a:r>
                <a:r>
                  <a:rPr lang="en-US" altLang="zh-CN" dirty="0"/>
                  <a:t>-Kuhn-Tucker) conditions (the problem should satisfy some regularity conditions,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dirty="0"/>
                  <a:t> are affine functions)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.    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CN" sz="2400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=1,…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are all linear functions (respect to </a:t>
                </a:r>
                <a:r>
                  <a: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/>
                  <a:t>), the optimization problem is called linear programming</a:t>
                </a:r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quadratic function,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are all linear functions, the optimization problem is called quadratic programming</a:t>
                </a:r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are all nonlinear functions, the optimization problem is called nonlinear programming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2" y="856989"/>
                <a:ext cx="10694125" cy="5820648"/>
              </a:xfrm>
              <a:blipFill>
                <a:blip r:embed="rId2"/>
                <a:stretch>
                  <a:fillRect l="-912" t="-1153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9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65598-BBE6-4A74-B25B-CC50B346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7DAA34-8BA9-46DE-8599-958E5D431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Necessary conditions </a:t>
                </a:r>
                <a:r>
                  <a:rPr lang="en-US" altLang="zh-CN" dirty="0"/>
                  <a:t>Suppose that the objective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and the constraint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are continuously differentiable at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.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is a  local optimum and the optimization problem satisfies some regularity conditions, then there exist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called KKT multipliers, such that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7DAA34-8BA9-46DE-8599-958E5D431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B5DB66-58ED-4255-AD66-83B652D9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2C3238-C1D9-4A46-8B4F-829077E273E4}"/>
                  </a:ext>
                </a:extLst>
              </p:cNvPr>
              <p:cNvSpPr/>
              <p:nvPr/>
            </p:nvSpPr>
            <p:spPr>
              <a:xfrm>
                <a:off x="3149569" y="2696462"/>
                <a:ext cx="5962530" cy="3203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≥0;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2C3238-C1D9-4A46-8B4F-829077E2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569" y="2696462"/>
                <a:ext cx="5962530" cy="3203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40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F2EB3-639A-4151-8D39-BB1C0E20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3D5A7-33F2-4C9B-ACB8-4A8F3869E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Define the generalized </a:t>
            </a:r>
            <a:r>
              <a:rPr lang="en-US" altLang="zh-CN" dirty="0" err="1"/>
              <a:t>Lagrangian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optimization problem becomes</a:t>
            </a:r>
          </a:p>
          <a:p>
            <a:endParaRPr lang="en-US" altLang="zh-CN" dirty="0"/>
          </a:p>
          <a:p>
            <a:r>
              <a:rPr lang="en-US" altLang="zh-CN" dirty="0"/>
              <a:t>It’s called the primal problem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4B77EB-1295-40CB-A5A0-CDA4E97A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87C679-D89E-477E-9D02-F3D214096F86}"/>
                  </a:ext>
                </a:extLst>
              </p:cNvPr>
              <p:cNvSpPr txBox="1"/>
              <p:nvPr/>
            </p:nvSpPr>
            <p:spPr>
              <a:xfrm>
                <a:off x="2787183" y="1365159"/>
                <a:ext cx="5866671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87C679-D89E-477E-9D02-F3D214096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83" y="1365159"/>
                <a:ext cx="5866671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4592C2-F2DD-4AC8-82FC-4FABD6FD5694}"/>
                  </a:ext>
                </a:extLst>
              </p:cNvPr>
              <p:cNvSpPr txBox="1"/>
              <p:nvPr/>
            </p:nvSpPr>
            <p:spPr>
              <a:xfrm>
                <a:off x="4599211" y="2959725"/>
                <a:ext cx="3059812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4592C2-F2DD-4AC8-82FC-4FABD6FD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11" y="2959725"/>
                <a:ext cx="3059812" cy="531299"/>
              </a:xfrm>
              <a:prstGeom prst="rect">
                <a:avLst/>
              </a:prstGeom>
              <a:blipFill>
                <a:blip r:embed="rId3"/>
                <a:stretch>
                  <a:fillRect l="-797" r="-3187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B2926A-E5C2-4954-A609-B1F0D2707165}"/>
                  </a:ext>
                </a:extLst>
              </p:cNvPr>
              <p:cNvSpPr txBox="1"/>
              <p:nvPr/>
            </p:nvSpPr>
            <p:spPr>
              <a:xfrm>
                <a:off x="4034441" y="5333165"/>
                <a:ext cx="4189352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≥0,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B2926A-E5C2-4954-A609-B1F0D2707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441" y="5333165"/>
                <a:ext cx="4189352" cy="531299"/>
              </a:xfrm>
              <a:prstGeom prst="rect">
                <a:avLst/>
              </a:prstGeom>
              <a:blipFill>
                <a:blip r:embed="rId4"/>
                <a:stretch>
                  <a:fillRect l="-1164" r="-2038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89E834-39AF-4AF4-83CD-3444F658D6D3}"/>
                  </a:ext>
                </a:extLst>
              </p:cNvPr>
              <p:cNvSpPr txBox="1"/>
              <p:nvPr/>
            </p:nvSpPr>
            <p:spPr>
              <a:xfrm>
                <a:off x="3031668" y="3892102"/>
                <a:ext cx="672216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𝑠𝑎𝑡𝑖𝑠𝑓𝑖𝑒𝑠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𝑝𝑟𝑖𝑚𝑎𝑙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𝑐𝑜𝑛𝑠𝑡𝑟𝑎𝑖𝑛𝑡𝑠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889E834-39AF-4AF4-83CD-3444F658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668" y="3892102"/>
                <a:ext cx="6722161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50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FB5DA-310F-40CC-A106-B879F112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20FEB8-6956-4ECA-B47B-CAD5CD16B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It’s dual problem: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satisfy KKT conditions, they are the solution of the primal and its dual problems, and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20FEB8-6956-4ECA-B47B-CAD5CD16B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1B1936-3BC6-4467-8F4D-B6B682C6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ED75938-2446-4D14-98F1-D2CAFD2960E2}"/>
                  </a:ext>
                </a:extLst>
              </p:cNvPr>
              <p:cNvSpPr/>
              <p:nvPr/>
            </p:nvSpPr>
            <p:spPr>
              <a:xfrm>
                <a:off x="2969936" y="1522647"/>
                <a:ext cx="5789855" cy="623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≥0,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ED75938-2446-4D14-98F1-D2CAFD296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36" y="1522647"/>
                <a:ext cx="5789855" cy="623632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C1A54E-9E61-44B4-A69F-FA958A677E0D}"/>
                  </a:ext>
                </a:extLst>
              </p:cNvPr>
              <p:cNvSpPr/>
              <p:nvPr/>
            </p:nvSpPr>
            <p:spPr>
              <a:xfrm>
                <a:off x="3016800" y="3298791"/>
                <a:ext cx="5789855" cy="623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≥0,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7C1A54E-9E61-44B4-A69F-FA958A677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800" y="3298791"/>
                <a:ext cx="5789855" cy="623632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901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9F265-8AEA-45B3-AA96-C50D3825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0B0222-6A69-496C-898C-538E8697A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steps of solving the optimization problem with equality and inequality constraints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C9F192-DDBC-4CDE-96CB-C196AFC3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7F28DD9-CD8C-489A-9F18-A9C0070132F1}"/>
                  </a:ext>
                </a:extLst>
              </p:cNvPr>
              <p:cNvSpPr/>
              <p:nvPr/>
            </p:nvSpPr>
            <p:spPr>
              <a:xfrm>
                <a:off x="3201357" y="1477768"/>
                <a:ext cx="5303881" cy="1230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≤0,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=1,…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7F28DD9-CD8C-489A-9F18-A9C007013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357" y="1477768"/>
                <a:ext cx="5303881" cy="1230080"/>
              </a:xfrm>
              <a:prstGeom prst="rect">
                <a:avLst/>
              </a:prstGeom>
              <a:blipFill>
                <a:blip r:embed="rId2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57138716-8B34-41A3-A967-92611F433B7B}"/>
              </a:ext>
            </a:extLst>
          </p:cNvPr>
          <p:cNvGrpSpPr/>
          <p:nvPr/>
        </p:nvGrpSpPr>
        <p:grpSpPr>
          <a:xfrm>
            <a:off x="1509633" y="2912406"/>
            <a:ext cx="9020346" cy="3489417"/>
            <a:chOff x="58338" y="2823270"/>
            <a:chExt cx="9020346" cy="3489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129576C-F708-4409-95ED-A1A563C375CF}"/>
                    </a:ext>
                  </a:extLst>
                </p:cNvPr>
                <p:cNvSpPr/>
                <p:nvPr/>
              </p:nvSpPr>
              <p:spPr>
                <a:xfrm>
                  <a:off x="58338" y="2823270"/>
                  <a:ext cx="9020346" cy="3489417"/>
                </a:xfrm>
                <a:prstGeom prst="rect">
                  <a:avLst/>
                </a:prstGeom>
                <a:ln w="28575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endParaRPr lang="en-US" sz="1200" dirty="0"/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r>
                    <a:rPr lang="en-US" sz="2400" dirty="0"/>
                    <a:t>Construct the </a:t>
                  </a:r>
                  <a:r>
                    <a:rPr lang="en-US" sz="2400" dirty="0" err="1"/>
                    <a:t>Lagrangian</a:t>
                  </a:r>
                  <a:r>
                    <a:rPr lang="en-US" sz="2400" dirty="0"/>
                    <a:t> function</a:t>
                  </a:r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endParaRPr lang="en-US" sz="2400" dirty="0"/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endParaRPr lang="en-US" sz="2400" dirty="0"/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endParaRPr lang="en-US" sz="2400" dirty="0"/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endParaRPr lang="en-US" sz="1600" dirty="0"/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r>
                    <a:rPr lang="en-US" sz="2400" dirty="0"/>
                    <a:t>Solve the problem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using Lagrange multiplier method;</a:t>
                  </a:r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r>
                    <a:rPr lang="en-US" sz="2400" dirty="0"/>
                    <a:t>Substitute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400" dirty="0"/>
                    <a:t> in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using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𝝀</m:t>
                      </m:r>
                    </m:oMath>
                  </a14:m>
                  <a:r>
                    <a:rPr lang="en-US" sz="2400" dirty="0"/>
                    <a:t>;</a:t>
                  </a:r>
                </a:p>
                <a:p>
                  <a:pPr marL="457200" indent="-457200">
                    <a:buClr>
                      <a:schemeClr val="accent1"/>
                    </a:buClr>
                    <a:buFont typeface="+mj-lt"/>
                    <a:buAutoNum type="arabicPeriod"/>
                  </a:pPr>
                  <a:r>
                    <a:rPr lang="en-US" sz="2400" dirty="0"/>
                    <a:t>Solve the problem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using SMO algorithm.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endParaRPr lang="en-US" sz="7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129576C-F708-4409-95ED-A1A563C375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8" y="2823270"/>
                  <a:ext cx="9020346" cy="3489417"/>
                </a:xfrm>
                <a:prstGeom prst="rect">
                  <a:avLst/>
                </a:prstGeom>
                <a:blipFill>
                  <a:blip r:embed="rId3"/>
                  <a:stretch>
                    <a:fillRect l="-943" r="-809"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48F6060-1376-44B2-B537-02B7DDAFC25D}"/>
                    </a:ext>
                  </a:extLst>
                </p:cNvPr>
                <p:cNvSpPr/>
                <p:nvPr/>
              </p:nvSpPr>
              <p:spPr>
                <a:xfrm>
                  <a:off x="1895330" y="3490096"/>
                  <a:ext cx="6056466" cy="1142364"/>
                </a:xfrm>
                <a:prstGeom prst="rect">
                  <a:avLst/>
                </a:prstGeom>
                <a:ln w="2857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48F6060-1376-44B2-B537-02B7DDAFC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330" y="3490096"/>
                  <a:ext cx="6056466" cy="11423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967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73DB7-1956-40E3-9886-768A84D4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DD7BBD-F16F-4E77-BA0F-B67A003A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B1C74-899C-481F-9A65-271CD5E3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911F01-E645-4127-80E3-A28C15A735C9}"/>
                  </a:ext>
                </a:extLst>
              </p:cNvPr>
              <p:cNvSpPr txBox="1"/>
              <p:nvPr/>
            </p:nvSpPr>
            <p:spPr>
              <a:xfrm>
                <a:off x="1217946" y="1053798"/>
                <a:ext cx="5603136" cy="1856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−2=0     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−1≤0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C911F01-E645-4127-80E3-A28C15A73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46" y="1053798"/>
                <a:ext cx="5603136" cy="18560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0462E5E-FD36-4282-9490-7B7DC7CF6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47" y="1556271"/>
            <a:ext cx="5293010" cy="53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4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ED4C-9DC7-41DC-BC64-27461939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02A73-9D33-4ED9-9C94-893DDFCE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</a:t>
            </a:r>
            <a:r>
              <a:rPr lang="en-US" altLang="zh-CN" dirty="0" err="1"/>
              <a:t>Lagrangian</a:t>
            </a:r>
            <a:r>
              <a:rPr lang="en-US" altLang="zh-CN" dirty="0"/>
              <a:t> function</a:t>
            </a:r>
          </a:p>
          <a:p>
            <a:endParaRPr lang="en-US" altLang="zh-CN" sz="500" dirty="0"/>
          </a:p>
          <a:p>
            <a:endParaRPr lang="en-US" altLang="zh-CN" sz="1400" dirty="0"/>
          </a:p>
          <a:p>
            <a:r>
              <a:rPr lang="en-US" altLang="zh-CN" dirty="0"/>
              <a:t>The primal problem is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dirty="0"/>
              <a:t>It’s dual problem is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13791F-F96E-486C-AB77-40E21A69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DBDE72-3F9A-44A5-A5D0-C248DFD40990}"/>
                  </a:ext>
                </a:extLst>
              </p:cNvPr>
              <p:cNvSpPr txBox="1"/>
              <p:nvPr/>
            </p:nvSpPr>
            <p:spPr>
              <a:xfrm>
                <a:off x="1635826" y="1472264"/>
                <a:ext cx="8500019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DBDE72-3F9A-44A5-A5D0-C248DFD4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26" y="1472264"/>
                <a:ext cx="8500019" cy="374333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2F222E-A64A-4988-A75F-A30387F4D933}"/>
                  </a:ext>
                </a:extLst>
              </p:cNvPr>
              <p:cNvSpPr/>
              <p:nvPr/>
            </p:nvSpPr>
            <p:spPr>
              <a:xfrm>
                <a:off x="4172820" y="2551517"/>
                <a:ext cx="2736968" cy="620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≥0,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2F222E-A64A-4988-A75F-A30387F4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20" y="2551517"/>
                <a:ext cx="2736968" cy="620491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7B2345-0B40-4D43-9DE3-72E281ABE76D}"/>
                  </a:ext>
                </a:extLst>
              </p:cNvPr>
              <p:cNvSpPr/>
              <p:nvPr/>
            </p:nvSpPr>
            <p:spPr>
              <a:xfrm>
                <a:off x="4185965" y="3807225"/>
                <a:ext cx="2723823" cy="620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7B2345-0B40-4D43-9DE3-72E281ABE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5" y="3807225"/>
                <a:ext cx="2723823" cy="620491"/>
              </a:xfrm>
              <a:prstGeom prst="rect">
                <a:avLst/>
              </a:prstGeom>
              <a:blipFill>
                <a:blip r:embed="rId4"/>
                <a:stretch>
                  <a:fillRect r="-224"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F08163-5DF1-4F57-A506-5482A4A879F8}"/>
                  </a:ext>
                </a:extLst>
              </p:cNvPr>
              <p:cNvSpPr txBox="1"/>
              <p:nvPr/>
            </p:nvSpPr>
            <p:spPr>
              <a:xfrm>
                <a:off x="1529367" y="4801150"/>
                <a:ext cx="1198341" cy="2110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F08163-5DF1-4F57-A506-5482A4A87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367" y="4801150"/>
                <a:ext cx="1198341" cy="2110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10">
            <a:extLst>
              <a:ext uri="{FF2B5EF4-FFF2-40B4-BE49-F238E27FC236}">
                <a16:creationId xmlns:a16="http://schemas.microsoft.com/office/drawing/2014/main" id="{57D26653-0581-4FB2-A6A4-EBBCB564F117}"/>
              </a:ext>
            </a:extLst>
          </p:cNvPr>
          <p:cNvSpPr/>
          <p:nvPr/>
        </p:nvSpPr>
        <p:spPr>
          <a:xfrm>
            <a:off x="3122452" y="5407908"/>
            <a:ext cx="317500" cy="3175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4542391-2198-40B9-A522-7026BCCC8500}"/>
                  </a:ext>
                </a:extLst>
              </p:cNvPr>
              <p:cNvSpPr txBox="1"/>
              <p:nvPr/>
            </p:nvSpPr>
            <p:spPr>
              <a:xfrm>
                <a:off x="3818367" y="5154750"/>
                <a:ext cx="370389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4542391-2198-40B9-A522-7026BCCC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367" y="5154750"/>
                <a:ext cx="3703899" cy="823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2">
            <a:extLst>
              <a:ext uri="{FF2B5EF4-FFF2-40B4-BE49-F238E27FC236}">
                <a16:creationId xmlns:a16="http://schemas.microsoft.com/office/drawing/2014/main" id="{15ED1316-C2FC-4730-AB00-0175DDAAB2F7}"/>
              </a:ext>
            </a:extLst>
          </p:cNvPr>
          <p:cNvSpPr/>
          <p:nvPr/>
        </p:nvSpPr>
        <p:spPr>
          <a:xfrm>
            <a:off x="7884352" y="5399291"/>
            <a:ext cx="317500" cy="3175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190F3AA-DC86-4610-A76F-26C13E828050}"/>
                  </a:ext>
                </a:extLst>
              </p:cNvPr>
              <p:cNvSpPr/>
              <p:nvPr/>
            </p:nvSpPr>
            <p:spPr>
              <a:xfrm>
                <a:off x="8226163" y="4730269"/>
                <a:ext cx="2201757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190F3AA-DC86-4610-A76F-26C13E828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163" y="4730269"/>
                <a:ext cx="2201757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212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ED4C-9DC7-41DC-BC64-27461939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02A73-9D33-4ED9-9C94-893DDFCE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</a:t>
            </a:r>
            <a:r>
              <a:rPr lang="en-US" altLang="zh-CN" dirty="0" err="1"/>
              <a:t>Lagrangian</a:t>
            </a:r>
            <a:r>
              <a:rPr lang="en-US" altLang="zh-CN" dirty="0"/>
              <a:t> function</a:t>
            </a:r>
          </a:p>
          <a:p>
            <a:endParaRPr lang="en-US" altLang="zh-CN" sz="500" dirty="0"/>
          </a:p>
          <a:p>
            <a:endParaRPr lang="en-US" altLang="zh-CN" sz="1400" dirty="0"/>
          </a:p>
          <a:p>
            <a:r>
              <a:rPr lang="en-US" altLang="zh-CN" dirty="0"/>
              <a:t>The primal problem is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dirty="0"/>
              <a:t>It’s dual problem is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13791F-F96E-486C-AB77-40E21A69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DBDE72-3F9A-44A5-A5D0-C248DFD40990}"/>
                  </a:ext>
                </a:extLst>
              </p:cNvPr>
              <p:cNvSpPr txBox="1"/>
              <p:nvPr/>
            </p:nvSpPr>
            <p:spPr>
              <a:xfrm>
                <a:off x="1635826" y="1472264"/>
                <a:ext cx="8500019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DBDE72-3F9A-44A5-A5D0-C248DFD4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26" y="1472264"/>
                <a:ext cx="8500019" cy="374333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2F222E-A64A-4988-A75F-A30387F4D933}"/>
                  </a:ext>
                </a:extLst>
              </p:cNvPr>
              <p:cNvSpPr/>
              <p:nvPr/>
            </p:nvSpPr>
            <p:spPr>
              <a:xfrm>
                <a:off x="4172820" y="2551517"/>
                <a:ext cx="2736968" cy="620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≥0,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2F222E-A64A-4988-A75F-A30387F4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20" y="2551517"/>
                <a:ext cx="2736968" cy="620491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7B2345-0B40-4D43-9DE3-72E281ABE76D}"/>
                  </a:ext>
                </a:extLst>
              </p:cNvPr>
              <p:cNvSpPr/>
              <p:nvPr/>
            </p:nvSpPr>
            <p:spPr>
              <a:xfrm>
                <a:off x="4185965" y="3807225"/>
                <a:ext cx="2723823" cy="620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7B2345-0B40-4D43-9DE3-72E281ABE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5" y="3807225"/>
                <a:ext cx="2723823" cy="620491"/>
              </a:xfrm>
              <a:prstGeom prst="rect">
                <a:avLst/>
              </a:prstGeom>
              <a:blipFill>
                <a:blip r:embed="rId4"/>
                <a:stretch>
                  <a:fillRect r="-224"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CCC3C23-A1D3-4386-BAE7-7BFA2E6C7C3A}"/>
                  </a:ext>
                </a:extLst>
              </p:cNvPr>
              <p:cNvSpPr/>
              <p:nvPr/>
            </p:nvSpPr>
            <p:spPr>
              <a:xfrm>
                <a:off x="2024025" y="5062933"/>
                <a:ext cx="615905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CCC3C23-A1D3-4386-BAE7-7BFA2E6C7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025" y="5062933"/>
                <a:ext cx="6159058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1558DE7-77B4-4631-AE73-2C6F1FA92725}"/>
                  </a:ext>
                </a:extLst>
              </p:cNvPr>
              <p:cNvSpPr/>
              <p:nvPr/>
            </p:nvSpPr>
            <p:spPr>
              <a:xfrm>
                <a:off x="8525353" y="5202169"/>
                <a:ext cx="1867819" cy="620491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1558DE7-77B4-4631-AE73-2C6F1FA92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53" y="5202169"/>
                <a:ext cx="1867819" cy="620491"/>
              </a:xfrm>
              <a:prstGeom prst="rect">
                <a:avLst/>
              </a:prstGeom>
              <a:blipFill>
                <a:blip r:embed="rId6"/>
                <a:stretch>
                  <a:fillRect b="-560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883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3ED4C-9DC7-41DC-BC64-27461939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KKT conditions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02A73-9D33-4ED9-9C94-893DDFCE7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Construct </a:t>
            </a:r>
            <a:r>
              <a:rPr lang="en-US" altLang="zh-CN" dirty="0" err="1"/>
              <a:t>Lagrangian</a:t>
            </a:r>
            <a:r>
              <a:rPr lang="en-US" altLang="zh-CN" dirty="0"/>
              <a:t> function</a:t>
            </a:r>
          </a:p>
          <a:p>
            <a:endParaRPr lang="en-US" altLang="zh-CN" sz="500" dirty="0"/>
          </a:p>
          <a:p>
            <a:endParaRPr lang="en-US" altLang="zh-CN" sz="1400" dirty="0"/>
          </a:p>
          <a:p>
            <a:r>
              <a:rPr lang="en-US" altLang="zh-CN" dirty="0"/>
              <a:t>The primal problem is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dirty="0"/>
              <a:t>It’s dual problem is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13791F-F96E-486C-AB77-40E21A69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DBDE72-3F9A-44A5-A5D0-C248DFD40990}"/>
                  </a:ext>
                </a:extLst>
              </p:cNvPr>
              <p:cNvSpPr txBox="1"/>
              <p:nvPr/>
            </p:nvSpPr>
            <p:spPr>
              <a:xfrm>
                <a:off x="1635826" y="1472264"/>
                <a:ext cx="8500019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DBDE72-3F9A-44A5-A5D0-C248DFD4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826" y="1472264"/>
                <a:ext cx="8500019" cy="374333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2F222E-A64A-4988-A75F-A30387F4D933}"/>
                  </a:ext>
                </a:extLst>
              </p:cNvPr>
              <p:cNvSpPr/>
              <p:nvPr/>
            </p:nvSpPr>
            <p:spPr>
              <a:xfrm>
                <a:off x="4172820" y="2551517"/>
                <a:ext cx="2736968" cy="620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≥0,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62F222E-A64A-4988-A75F-A30387F4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20" y="2551517"/>
                <a:ext cx="2736968" cy="620491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7B2345-0B40-4D43-9DE3-72E281ABE76D}"/>
                  </a:ext>
                </a:extLst>
              </p:cNvPr>
              <p:cNvSpPr/>
              <p:nvPr/>
            </p:nvSpPr>
            <p:spPr>
              <a:xfrm>
                <a:off x="4185965" y="3807225"/>
                <a:ext cx="2723823" cy="620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≥0,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17B2345-0B40-4D43-9DE3-72E281ABE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65" y="3807225"/>
                <a:ext cx="2723823" cy="620491"/>
              </a:xfrm>
              <a:prstGeom prst="rect">
                <a:avLst/>
              </a:prstGeom>
              <a:blipFill>
                <a:blip r:embed="rId4"/>
                <a:stretch>
                  <a:fillRect r="-224"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1AF2155-CD74-4F41-9F0F-1B3E3B3E8199}"/>
                  </a:ext>
                </a:extLst>
              </p:cNvPr>
              <p:cNvSpPr txBox="1"/>
              <p:nvPr/>
            </p:nvSpPr>
            <p:spPr>
              <a:xfrm>
                <a:off x="1772648" y="4646974"/>
                <a:ext cx="4918398" cy="18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1AF2155-CD74-4F41-9F0F-1B3E3B3E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8" y="4646974"/>
                <a:ext cx="4918398" cy="1868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右箭头 12">
            <a:extLst>
              <a:ext uri="{FF2B5EF4-FFF2-40B4-BE49-F238E27FC236}">
                <a16:creationId xmlns:a16="http://schemas.microsoft.com/office/drawing/2014/main" id="{C1EAB39B-D215-4268-83C5-358B7779E436}"/>
              </a:ext>
            </a:extLst>
          </p:cNvPr>
          <p:cNvSpPr/>
          <p:nvPr/>
        </p:nvSpPr>
        <p:spPr>
          <a:xfrm>
            <a:off x="6650833" y="5407429"/>
            <a:ext cx="317500" cy="3175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52C38FB-5071-4768-9DB9-9DA11668E8CD}"/>
                  </a:ext>
                </a:extLst>
              </p:cNvPr>
              <p:cNvSpPr/>
              <p:nvPr/>
            </p:nvSpPr>
            <p:spPr>
              <a:xfrm>
                <a:off x="7314505" y="5040394"/>
                <a:ext cx="2784032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 (&gt;0)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52C38FB-5071-4768-9DB9-9DA11668E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505" y="5040394"/>
                <a:ext cx="2784032" cy="1051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4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</a:t>
            </a:r>
            <a:r>
              <a:rPr lang="en-US" altLang="zh-CN" dirty="0" err="1"/>
              <a:t>cdf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a real valued random variable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Cumulative distribution function (</a:t>
                </a:r>
                <a:r>
                  <a:rPr lang="en-US" altLang="zh-CN" dirty="0" err="1"/>
                  <a:t>cdf</a:t>
                </a:r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To obtain the probability of falling in an interval we can do the following: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11361" y="1720333"/>
                <a:ext cx="22389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361" y="1720333"/>
                <a:ext cx="223894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03044" y="2736334"/>
                <a:ext cx="4455579" cy="861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                           =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44" y="2736334"/>
                <a:ext cx="4455579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447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there are two constraints: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; 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/>
                  <a:t>Construct a Lagrange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47567" y="1828801"/>
                <a:ext cx="437286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67" y="1828801"/>
                <a:ext cx="4372864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67001" y="3398674"/>
                <a:ext cx="3652347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1" y="3398674"/>
                <a:ext cx="3652347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93578" y="4590240"/>
                <a:ext cx="1228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578" y="4590240"/>
                <a:ext cx="12285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095268" y="3602904"/>
                <a:ext cx="2966132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68" y="3602904"/>
                <a:ext cx="2966132" cy="1459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440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differentiation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9750" indent="-457200">
              <a:buFont typeface="+mj-lt"/>
              <a:buAutoNum type="arabicPeriod" startAt="3"/>
            </a:pPr>
            <a:r>
              <a:rPr lang="en-US" dirty="0"/>
              <a:t>Function is a scalar and the variable is a vector</a:t>
            </a:r>
          </a:p>
          <a:p>
            <a:pPr marL="82550" indent="0">
              <a:buNone/>
            </a:pPr>
            <a:endParaRPr lang="en-US" dirty="0"/>
          </a:p>
          <a:p>
            <a:pPr marL="82550" indent="360363">
              <a:buNone/>
            </a:pPr>
            <a:r>
              <a:rPr lang="en-US" dirty="0"/>
              <a:t>Definition</a:t>
            </a:r>
          </a:p>
          <a:p>
            <a:pPr marL="82550" indent="360363">
              <a:buNone/>
            </a:pPr>
            <a:endParaRPr lang="en-US" dirty="0"/>
          </a:p>
          <a:p>
            <a:pPr marL="82550" indent="360363">
              <a:buNone/>
            </a:pPr>
            <a:endParaRPr lang="en-US" dirty="0"/>
          </a:p>
          <a:p>
            <a:pPr marL="82550" indent="360363">
              <a:buNone/>
            </a:pPr>
            <a:r>
              <a:rPr lang="en-US" dirty="0"/>
              <a:t>In a similar way</a:t>
            </a:r>
          </a:p>
          <a:p>
            <a:pPr marL="8255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201165" y="1777405"/>
          <a:ext cx="2933927" cy="486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3" imgW="1447800" imgH="241300" progId="Equation.DSMT4">
                  <p:embed/>
                </p:oleObj>
              </mc:Choice>
              <mc:Fallback>
                <p:oleObj name="Equation" r:id="rId3" imgW="1447800" imgH="241300" progId="Equation.DSMT4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1165" y="1777405"/>
                        <a:ext cx="2933927" cy="486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4057104" y="2722420"/>
          <a:ext cx="3188824" cy="104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5" imgW="1536700" imgH="508000" progId="Equation.DSMT4">
                  <p:embed/>
                </p:oleObj>
              </mc:Choice>
              <mc:Fallback>
                <p:oleObj name="Equation" r:id="rId5" imgW="1536700" imgH="508000" progId="Equation.DSMT4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104" y="2722420"/>
                        <a:ext cx="3188824" cy="104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/>
          </p:nvPr>
        </p:nvGraphicFramePr>
        <p:xfrm>
          <a:off x="4176714" y="4510094"/>
          <a:ext cx="3131839" cy="510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7" imgW="1397000" imgH="228600" progId="Equation.DSMT4">
                  <p:embed/>
                </p:oleObj>
              </mc:Choice>
              <mc:Fallback>
                <p:oleObj name="Equation" r:id="rId7" imgW="1397000" imgH="228600" progId="Equation.DSMT4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4" y="4510094"/>
                        <a:ext cx="3131839" cy="510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/>
          </p:nvPr>
        </p:nvGraphicFramePr>
        <p:xfrm>
          <a:off x="4210051" y="5143506"/>
          <a:ext cx="3035877" cy="98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9" imgW="1473200" imgH="482600" progId="Equation.DSMT4">
                  <p:embed/>
                </p:oleObj>
              </mc:Choice>
              <mc:Fallback>
                <p:oleObj name="Equation" r:id="rId9" imgW="1473200" imgH="482600" progId="Equation.DSMT4">
                  <p:embed/>
                  <p:pic>
                    <p:nvPicPr>
                      <p:cNvPr id="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051" y="5143506"/>
                        <a:ext cx="3035877" cy="987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8918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 differentiation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Useful results</a:t>
                </a:r>
              </a:p>
              <a:p>
                <a:pPr marL="539750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pPr marL="457200" indent="-3746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  <a:p>
                <a:pPr marL="457200" indent="-3746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457200" indent="-3746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marL="457200" indent="-3746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457200" indent="-3746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457200" indent="-3746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marL="457200" indent="-374650">
                  <a:buFont typeface="+mj-lt"/>
                  <a:buAutoNum type="arabicPeriod"/>
                </a:pPr>
                <a:endParaRPr lang="en-US" b="1" dirty="0"/>
              </a:p>
              <a:p>
                <a:pPr marL="457200" indent="-3746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1568" b="-5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5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maximize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Similarly,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945698" y="5105400"/>
                <a:ext cx="5788957" cy="98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98" y="5105400"/>
                <a:ext cx="5788957" cy="98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98422" y="3304658"/>
                <a:ext cx="2405530" cy="876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422" y="3304658"/>
                <a:ext cx="2405530" cy="876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78730" y="1600201"/>
                <a:ext cx="6122895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730" y="1600201"/>
                <a:ext cx="6122895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62400" y="2407389"/>
                <a:ext cx="4664162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407389"/>
                <a:ext cx="4664162" cy="810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3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algorithm in GMM</a:t>
                </a:r>
              </a:p>
              <a:p>
                <a:r>
                  <a:rPr lang="en-US" altLang="zh-CN" dirty="0"/>
                  <a:t>E step:</a:t>
                </a:r>
              </a:p>
              <a:p>
                <a:pPr lvl="1"/>
                <a:r>
                  <a:rPr lang="en-US" altLang="zh-CN" dirty="0"/>
                  <a:t>Compute posterior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/>
                  <a:t> using current parameters</a:t>
                </a:r>
              </a:p>
              <a:p>
                <a:r>
                  <a:rPr lang="en-US" altLang="zh-CN" dirty="0"/>
                  <a:t>M step:</a:t>
                </a:r>
              </a:p>
              <a:p>
                <a:pPr lvl="1"/>
                <a:r>
                  <a:rPr lang="en-US" altLang="zh-CN" dirty="0"/>
                  <a:t>Update parameters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30" y="1377110"/>
            <a:ext cx="8004265" cy="45023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9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 assignment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can view the EM algorithm as estimating “soft counts” for the data points, based on the component occupation probabilities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can imagine this as assigning data points to component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weighted by the component occupation probability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Estimate the mean, variance and prior probabilities as: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03605" y="1620982"/>
                <a:ext cx="2249142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err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05" y="1620982"/>
                <a:ext cx="2249142" cy="103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20062" y="4251583"/>
                <a:ext cx="6902787" cy="261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62" y="4251583"/>
                <a:ext cx="6902787" cy="2614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 on GMMs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GMMs trained using the EM algorithm are able to self organize to fit a data set</a:t>
            </a:r>
          </a:p>
          <a:p>
            <a:r>
              <a:rPr lang="en-US" altLang="zh-CN" dirty="0"/>
              <a:t>Individual components take responsibility for parts of the data set (probabilistically)</a:t>
            </a:r>
          </a:p>
          <a:p>
            <a:r>
              <a:rPr lang="en-US" altLang="zh-CN" dirty="0"/>
              <a:t>Soft assignment to components not hard assignment “soft clustering”</a:t>
            </a:r>
          </a:p>
          <a:p>
            <a:r>
              <a:rPr lang="en-US" altLang="zh-CN" dirty="0"/>
              <a:t>GMMs scale very well</a:t>
            </a:r>
          </a:p>
          <a:p>
            <a:pPr lvl="1"/>
            <a:r>
              <a:rPr lang="en-US" altLang="zh-CN" dirty="0"/>
              <a:t>e.g.: large speech recognition systems can have 30,000 GMMs, each with 32 components: sometimes 1 million Gaussian components!! And the parameters all estimated from (a lot of) data by EM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0888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HMMs with Gaussian observation probabilities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can use a Gaussian distribution to model the observation probability: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We need to estimate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for each state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. Use the EM algorithm to weight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by the occupation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And likewise for the covariance matrices: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62400" y="1440872"/>
                <a:ext cx="296433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440872"/>
                <a:ext cx="2964338" cy="399084"/>
              </a:xfrm>
              <a:prstGeom prst="rect">
                <a:avLst/>
              </a:prstGeom>
              <a:blipFill>
                <a:blip r:embed="rId3"/>
                <a:stretch>
                  <a:fillRect l="-2263" r="-329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609635" y="2866018"/>
                <a:ext cx="2253117" cy="1059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635" y="2866018"/>
                <a:ext cx="2253117" cy="1059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861490" y="4812984"/>
                <a:ext cx="4648067" cy="110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490" y="4812984"/>
                <a:ext cx="4648067" cy="1103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434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 to Gaussian mixture model (GMM)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assumption of a Gaussian distribution at each state is very strong; in practice the acoustic feature vectors associated with a state may be strongly non-Gaussian</a:t>
                </a:r>
              </a:p>
              <a:p>
                <a:r>
                  <a:rPr lang="en-US" altLang="zh-CN" dirty="0"/>
                  <a:t>In this case a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-component Gaussian mixture model is an appropriate density function: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Given enough components, this family of functions can model any distribution.</a:t>
                </a:r>
              </a:p>
              <a:p>
                <a:r>
                  <a:rPr lang="en-US" altLang="zh-CN" dirty="0"/>
                  <a:t>Train using the EM algorithm again, in which the component occupation probabilities are estimated along with the state occupation probabilities in the E-step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88334" y="2438399"/>
                <a:ext cx="598856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34" y="2438399"/>
                <a:ext cx="5988562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82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</a:t>
            </a:r>
            <a:r>
              <a:rPr lang="en-US" altLang="zh-CN" dirty="0" err="1"/>
              <a:t>cdf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rate of change of the </a:t>
                </a:r>
                <a:r>
                  <a:rPr lang="en-US" altLang="zh-CN" dirty="0" err="1"/>
                  <a:t>cdf</a:t>
                </a:r>
                <a:r>
                  <a:rPr lang="en-US" altLang="zh-CN" dirty="0"/>
                  <a:t> gives us the probability density function (pdf),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not</a:t>
                </a:r>
                <a:r>
                  <a:rPr lang="en-US" altLang="zh-CN" dirty="0"/>
                  <a:t>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has value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 But the pdf is proportional to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lies in a small interval centered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Notation: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for pdf,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 for probability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832018" y="1400629"/>
                <a:ext cx="3223511" cy="1499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18" y="1400629"/>
                <a:ext cx="3223511" cy="1499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082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 training of HMM/GMM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Rather than estimating the state-time alignment, we estimate the component/state-time alignment, and component-state occupation probabilities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zh-CN" dirty="0"/>
                  <a:t>: the probability of occupying mixture component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of state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at time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Re-estimate the parameters of component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of state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as follows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mixture coefficients are re-estimated in a similar way to transition probabilities: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66296" y="2615575"/>
                <a:ext cx="4877233" cy="2150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𝑡𝑖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96" y="2615575"/>
                <a:ext cx="4877233" cy="2150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437101" y="5493856"/>
                <a:ext cx="2450094" cy="97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101" y="5493856"/>
                <a:ext cx="2450094" cy="979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8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Doing the computation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forward, backward and Viterbi recursions result in a long sequence of probabilities being multiplied</a:t>
            </a:r>
          </a:p>
          <a:p>
            <a:r>
              <a:rPr lang="en-US" altLang="zh-CN" dirty="0"/>
              <a:t>This can cause floating point underflow problems In practice computations are performed in the log domain (in which multiplies become adds)</a:t>
            </a:r>
          </a:p>
          <a:p>
            <a:r>
              <a:rPr lang="en-US" altLang="zh-CN" dirty="0"/>
              <a:t>Working in the log domain also avoids needing to perform the exponentiation when computing Gaussians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149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Gaussian distribution (univariate)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The Gaussian (or Normal) distribution is the most common (and easily analyzed) continuous distribution</a:t>
                </a:r>
              </a:p>
              <a:p>
                <a:r>
                  <a:rPr lang="en-US" altLang="zh-CN" dirty="0"/>
                  <a:t>It is also a reasonable model in many situations (the famous “bell curve”)</a:t>
                </a:r>
              </a:p>
              <a:p>
                <a:r>
                  <a:rPr lang="en-US" altLang="zh-CN" dirty="0"/>
                  <a:t>If a (scalar) variable has a Gaussian distribution, then it has a probability density function with this form: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Gaussian is described by two parameters:</a:t>
                </a:r>
              </a:p>
              <a:p>
                <a:pPr lvl="1"/>
                <a:r>
                  <a:rPr lang="en-US" altLang="zh-CN" dirty="0"/>
                  <a:t>the mean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(location)</a:t>
                </a:r>
              </a:p>
              <a:p>
                <a:pPr lvl="1"/>
                <a:r>
                  <a:rPr lang="en-US" altLang="zh-CN" dirty="0"/>
                  <a:t>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(dispersion)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50045" y="3167873"/>
                <a:ext cx="5650521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5" y="3167873"/>
                <a:ext cx="5650521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92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Plot of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Gaussians have the same shape, with the location controlled by the mean, and the spread controlled by the variance</a:t>
                </a:r>
              </a:p>
              <a:p>
                <a:r>
                  <a:rPr lang="en-US" altLang="zh-CN" dirty="0"/>
                  <a:t>One-dimensional Gaussian with zero mean and unit variance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 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):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9" y="2293256"/>
            <a:ext cx="6067627" cy="453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8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the Gaussian distribution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20" y="2293257"/>
            <a:ext cx="6067627" cy="4531659"/>
          </a:xfr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15891" y="1295529"/>
                <a:ext cx="402988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891" y="1295529"/>
                <a:ext cx="4029886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43486" y="4036571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86" y="4036571"/>
                <a:ext cx="1117600" cy="522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91391" y="5370961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391" y="5370961"/>
                <a:ext cx="1117600" cy="522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62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estimation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Estimate mean and variance parameters of a Gaussian from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Use the following as the estimates: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248618" y="2242456"/>
                <a:ext cx="2791790" cy="2076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18" y="2242456"/>
                <a:ext cx="2791790" cy="2076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6749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E2CEDC-0980-4B0E-8298-101051342058}" vid="{9EBC82F2-6DA7-4229-ABAA-8A09377D7A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35313</TotalTime>
  <Words>2743</Words>
  <Application>Microsoft Office PowerPoint</Application>
  <PresentationFormat>宽屏</PresentationFormat>
  <Paragraphs>484</Paragraphs>
  <Slides>51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Microsoft Yahei</vt:lpstr>
      <vt:lpstr>新細明體</vt:lpstr>
      <vt:lpstr>等线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主题1</vt:lpstr>
      <vt:lpstr>Equation</vt:lpstr>
      <vt:lpstr>Gaussian Mixture Models</vt:lpstr>
      <vt:lpstr>Content</vt:lpstr>
      <vt:lpstr>Content</vt:lpstr>
      <vt:lpstr>Background: cdf</vt:lpstr>
      <vt:lpstr>Background: cdf</vt:lpstr>
      <vt:lpstr>The Gaussian distribution (univariate)</vt:lpstr>
      <vt:lpstr>Plot of Gaussian distribution</vt:lpstr>
      <vt:lpstr>Properties of the Gaussian distribution</vt:lpstr>
      <vt:lpstr>Parameter estimation</vt:lpstr>
      <vt:lpstr>Exercise – maximum likelihood estimation (MLE)</vt:lpstr>
      <vt:lpstr>The multivariate Gaussian distribution</vt:lpstr>
      <vt:lpstr>Covariance matrix</vt:lpstr>
      <vt:lpstr>Spherical Gaussian</vt:lpstr>
      <vt:lpstr>Diagonal Covariance Gaussian</vt:lpstr>
      <vt:lpstr>Full covariance Gaussian</vt:lpstr>
      <vt:lpstr>Parameter estimation of a multivariate Gaussian distribution</vt:lpstr>
      <vt:lpstr>Example data</vt:lpstr>
      <vt:lpstr>Maximum likelihood fit to a Gaussian</vt:lpstr>
      <vt:lpstr>Data in clusters (example 1)</vt:lpstr>
      <vt:lpstr>Example 1 fit by a Gaussian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Gaussian mixture model</vt:lpstr>
      <vt:lpstr>Gaussian mixture model</vt:lpstr>
      <vt:lpstr>EM algorithm</vt:lpstr>
      <vt:lpstr>Gaussian mixture model</vt:lpstr>
      <vt:lpstr>Gaussian mixture model</vt:lpstr>
      <vt:lpstr>Gaussian mixture model </vt:lpstr>
      <vt:lpstr>Cluster using Gaussian mixture model </vt:lpstr>
      <vt:lpstr>KKT conditions</vt:lpstr>
      <vt:lpstr>KKT conditions</vt:lpstr>
      <vt:lpstr>KKT conditions</vt:lpstr>
      <vt:lpstr>KKT conditions</vt:lpstr>
      <vt:lpstr>KKT conditions</vt:lpstr>
      <vt:lpstr>KKT conditions</vt:lpstr>
      <vt:lpstr>KKT conditions</vt:lpstr>
      <vt:lpstr>KKT conditions</vt:lpstr>
      <vt:lpstr>Cluster using Gaussian mixture model </vt:lpstr>
      <vt:lpstr>Matrix differentiation</vt:lpstr>
      <vt:lpstr>Matrix differentiation</vt:lpstr>
      <vt:lpstr>Cluster using Gaussian mixture model </vt:lpstr>
      <vt:lpstr>Cluster using Gaussian mixture model </vt:lpstr>
      <vt:lpstr>Cluster using Gaussian mixture model </vt:lpstr>
      <vt:lpstr>Soft assignment</vt:lpstr>
      <vt:lpstr>Comments on GMMs</vt:lpstr>
      <vt:lpstr>HMMs with Gaussian observation probabilities</vt:lpstr>
      <vt:lpstr>Extension to Gaussian mixture model (GMM)</vt:lpstr>
      <vt:lpstr>EM training of HMM/GMM</vt:lpstr>
      <vt:lpstr>Doing the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Voice Signals</dc:title>
  <dc:creator>Ying</dc:creator>
  <cp:lastModifiedBy>Ying SHEN</cp:lastModifiedBy>
  <cp:revision>988</cp:revision>
  <dcterms:created xsi:type="dcterms:W3CDTF">2020-07-30T07:48:25Z</dcterms:created>
  <dcterms:modified xsi:type="dcterms:W3CDTF">2023-11-23T01:37:08Z</dcterms:modified>
</cp:coreProperties>
</file>